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56" r:id="rId6"/>
    <p:sldId id="262" r:id="rId7"/>
    <p:sldId id="263" r:id="rId8"/>
    <p:sldId id="264" r:id="rId9"/>
    <p:sldId id="265" r:id="rId10"/>
    <p:sldId id="278" r:id="rId11"/>
    <p:sldId id="279" r:id="rId12"/>
    <p:sldId id="280" r:id="rId13"/>
    <p:sldId id="266" r:id="rId14"/>
    <p:sldId id="267" r:id="rId15"/>
    <p:sldId id="261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1" r:id="rId27"/>
    <p:sldId id="295" r:id="rId28"/>
    <p:sldId id="282" r:id="rId29"/>
    <p:sldId id="296" r:id="rId30"/>
    <p:sldId id="297" r:id="rId31"/>
    <p:sldId id="283" r:id="rId32"/>
    <p:sldId id="284" r:id="rId33"/>
    <p:sldId id="285" r:id="rId34"/>
    <p:sldId id="287" r:id="rId35"/>
    <p:sldId id="286" r:id="rId36"/>
    <p:sldId id="288" r:id="rId37"/>
    <p:sldId id="289" r:id="rId38"/>
    <p:sldId id="298" r:id="rId39"/>
    <p:sldId id="290" r:id="rId40"/>
    <p:sldId id="291" r:id="rId41"/>
    <p:sldId id="292" r:id="rId42"/>
    <p:sldId id="293" r:id="rId43"/>
    <p:sldId id="294" r:id="rId44"/>
    <p:sldId id="29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0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o-FO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C741C-DCDC-49A6-8FD8-533BE88ABCEE}" type="datetimeFigureOut">
              <a:rPr lang="fo-FO" smtClean="0"/>
              <a:t>13-02-2017</a:t>
            </a:fld>
            <a:endParaRPr lang="fo-FO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o-FO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o-FO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o-FO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74206-E405-48EA-84AE-A8CC4A9E9EF9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327487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o-FO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8207-ACED-457C-A82C-68448E810E98}" type="slidenum">
              <a:rPr lang="fo-FO" smtClean="0"/>
              <a:t>8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256942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o-FO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8207-ACED-457C-A82C-68448E810E98}" type="slidenum">
              <a:rPr lang="fo-FO" smtClean="0"/>
              <a:t>9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403440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Árliga ársfrágreiðingin hjá skúlastýrinum fyri 2016</a:t>
            </a:r>
            <a:endParaRPr lang="fo-FO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o-FO" dirty="0" smtClean="0"/>
              <a:t>Tvøroyrar- og Trongisvágs skúli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42691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Nýggja leiðslan í Tvøroyrar- og Trongisvágs skúla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o-FO" sz="2000" dirty="0" smtClean="0"/>
              <a:t>1. august 2016 byrjaði Finn Thomsen sum skúlastjóri.</a:t>
            </a:r>
          </a:p>
          <a:p>
            <a:r>
              <a:rPr lang="fo-FO" sz="2000" dirty="0" smtClean="0"/>
              <a:t>1. august 2016 byrjaði Jón Johannesen sum varaskúlatjóri.</a:t>
            </a:r>
          </a:p>
          <a:p>
            <a:r>
              <a:rPr lang="fo-FO" sz="2000" dirty="0" smtClean="0"/>
              <a:t>1. desembur 2016 byrjaði Bjørg Hofgaard í starvinum sum deildarleiðari í Trongisvágs skúla.</a:t>
            </a:r>
            <a:endParaRPr lang="fo-FO" sz="2000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37" y="2125663"/>
            <a:ext cx="3299913" cy="3778250"/>
          </a:xfrm>
        </p:spPr>
      </p:pic>
    </p:spTree>
    <p:extLst>
      <p:ext uri="{BB962C8B-B14F-4D97-AF65-F5344CB8AC3E}">
        <p14:creationId xmlns:p14="http://schemas.microsoft.com/office/powerpoint/2010/main" val="91136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Fráfaringarhald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fo-FO" dirty="0" smtClean="0"/>
              <a:t>22. juli 2016 var ein lítil móttøka fyri Johan Joensen, skúlastjóra og Álvi Enni, lærara, sum løgdu frá sær eftir drúgva tænastu sum lærarar á Tvøroyri.</a:t>
            </a:r>
          </a:p>
          <a:p>
            <a:r>
              <a:rPr lang="fo-FO" dirty="0" smtClean="0"/>
              <a:t>Johan starvaðist í Tvøroyrar skúla í 40 ár, harav nøkur ár sum varaskúlastjóri og síðan 1. august 2012 sum skúlastjóri. Álvur hevur starvast í Tvøroyrar skúla í 37 ár.</a:t>
            </a:r>
          </a:p>
          <a:p>
            <a:r>
              <a:rPr lang="fo-FO" dirty="0" smtClean="0"/>
              <a:t>Vit takka teimum fyri drúgva tænastu og ynskja teimum blíðan byr!</a:t>
            </a:r>
            <a:endParaRPr lang="fo-FO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243138"/>
            <a:ext cx="4313238" cy="3209396"/>
          </a:xfrm>
        </p:spPr>
      </p:pic>
    </p:spTree>
    <p:extLst>
      <p:ext uri="{BB962C8B-B14F-4D97-AF65-F5344CB8AC3E}">
        <p14:creationId xmlns:p14="http://schemas.microsoft.com/office/powerpoint/2010/main" val="115172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Fráfaringarhald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o-FO" dirty="0" smtClean="0"/>
              <a:t>Fríggjakvøldið 6. januar var skipað fyri fráfaringarhaldi fyri Hera Thorsteinsson, sum fór frá 31. desembur.</a:t>
            </a:r>
          </a:p>
          <a:p>
            <a:r>
              <a:rPr lang="fo-FO" dirty="0" smtClean="0"/>
              <a:t>Heri hevur starvast sum lærari í Tvøroyrar skúla í 40 ár og síðan 2012 sum deildarleiðari í Trongisvági.</a:t>
            </a:r>
          </a:p>
          <a:p>
            <a:r>
              <a:rPr lang="fo-FO" dirty="0" smtClean="0"/>
              <a:t>Vit takka Hera fyri drúgva tænastu og ynskja honum blíðan byr.</a:t>
            </a:r>
            <a:endParaRPr lang="fo-FO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3" y="2271713"/>
            <a:ext cx="4313238" cy="3329972"/>
          </a:xfrm>
        </p:spPr>
      </p:pic>
    </p:spTree>
    <p:extLst>
      <p:ext uri="{BB962C8B-B14F-4D97-AF65-F5344CB8AC3E}">
        <p14:creationId xmlns:p14="http://schemas.microsoft.com/office/powerpoint/2010/main" val="5411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Hvat hava vit fundast um og hvat er komið burturúr?</a:t>
            </a:r>
            <a:endParaRPr lang="fo-FO" dirty="0"/>
          </a:p>
        </p:txBody>
      </p:sp>
      <p:pic>
        <p:nvPicPr>
          <p:cNvPr id="14" name="Pladsholder til indhold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95" y="2133600"/>
            <a:ext cx="5201635" cy="3778250"/>
          </a:xfrm>
        </p:spPr>
      </p:pic>
    </p:spTree>
    <p:extLst>
      <p:ext uri="{BB962C8B-B14F-4D97-AF65-F5344CB8AC3E}">
        <p14:creationId xmlns:p14="http://schemas.microsoft.com/office/powerpoint/2010/main" val="8701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o-FO" dirty="0" smtClean="0"/>
              <a:t> Dømi um skrá til ein fund.</a:t>
            </a:r>
            <a:br>
              <a:rPr lang="fo-FO" dirty="0" smtClean="0"/>
            </a:br>
            <a:r>
              <a:rPr lang="fo-FO" dirty="0" smtClean="0"/>
              <a:t>Skráin til skúlastýrisfund 11/4-2016</a:t>
            </a:r>
            <a:endParaRPr lang="fo-FO" dirty="0"/>
          </a:p>
        </p:txBody>
      </p:sp>
      <p:sp>
        <p:nvSpPr>
          <p:cNvPr id="15" name="Pladsholder til indhold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o-FO" sz="2000" dirty="0"/>
              <a:t>Fundarfrágreiðing frá seinast verður lisin og skal góðkennast.</a:t>
            </a:r>
          </a:p>
          <a:p>
            <a:pPr>
              <a:buFont typeface="+mj-lt"/>
              <a:buAutoNum type="arabicPeriod"/>
            </a:pPr>
            <a:r>
              <a:rPr lang="fo-FO" sz="2000" dirty="0"/>
              <a:t>Meginreglur fyri samstarv millum heim og </a:t>
            </a:r>
            <a:r>
              <a:rPr lang="fo-FO" sz="2000" dirty="0" smtClean="0"/>
              <a:t>skúla.</a:t>
            </a:r>
            <a:endParaRPr lang="fo-FO" sz="2000" dirty="0"/>
          </a:p>
          <a:p>
            <a:pPr>
              <a:buFont typeface="+mj-lt"/>
              <a:buAutoNum type="arabicPeriod"/>
            </a:pPr>
            <a:r>
              <a:rPr lang="fo-FO" sz="2000" dirty="0"/>
              <a:t>Meginreglur fyri fráboðan til heimini um úrtøku næminganna av </a:t>
            </a:r>
            <a:r>
              <a:rPr lang="fo-FO" sz="2000" dirty="0" smtClean="0"/>
              <a:t>undirvísingini.</a:t>
            </a:r>
            <a:endParaRPr lang="fo-FO" sz="2000" dirty="0"/>
          </a:p>
          <a:p>
            <a:pPr>
              <a:buFont typeface="+mj-lt"/>
              <a:buAutoNum type="arabicPeriod"/>
            </a:pPr>
            <a:r>
              <a:rPr lang="fo-FO" sz="2000" dirty="0"/>
              <a:t>Samstarvið við Vágs skúla um </a:t>
            </a:r>
            <a:r>
              <a:rPr lang="fo-FO" sz="2000" dirty="0" smtClean="0"/>
              <a:t>breytirnar.</a:t>
            </a:r>
            <a:endParaRPr lang="fo-FO" sz="2000" dirty="0"/>
          </a:p>
          <a:p>
            <a:pPr>
              <a:buFont typeface="+mj-lt"/>
              <a:buAutoNum type="arabicPeriod"/>
            </a:pPr>
            <a:r>
              <a:rPr lang="fo-FO" sz="2000" dirty="0" smtClean="0"/>
              <a:t>Bókasavnið.</a:t>
            </a:r>
          </a:p>
          <a:p>
            <a:pPr>
              <a:buFont typeface="+mj-lt"/>
              <a:buAutoNum type="arabicPeriod"/>
            </a:pPr>
            <a:r>
              <a:rPr lang="fo-FO" sz="2000" dirty="0" smtClean="0"/>
              <a:t>Foreldraráð – hevur fundur verið í NRF?</a:t>
            </a:r>
          </a:p>
          <a:p>
            <a:pPr>
              <a:buFont typeface="+mj-lt"/>
              <a:buAutoNum type="arabicPeriod"/>
            </a:pPr>
            <a:r>
              <a:rPr lang="fo-FO" sz="2000" dirty="0" smtClean="0"/>
              <a:t>Ljóðdoyvingin í Trgv. skúla.</a:t>
            </a:r>
          </a:p>
          <a:p>
            <a:pPr marL="0" indent="0">
              <a:buNone/>
            </a:pPr>
            <a:endParaRPr lang="fo-FO" sz="2000" dirty="0" smtClean="0"/>
          </a:p>
        </p:txBody>
      </p:sp>
    </p:spTree>
    <p:extLst>
      <p:ext uri="{BB962C8B-B14F-4D97-AF65-F5344CB8AC3E}">
        <p14:creationId xmlns:p14="http://schemas.microsoft.com/office/powerpoint/2010/main" val="25028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Framhald....</a:t>
            </a:r>
            <a:endParaRPr lang="fo-FO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o-FO" sz="2800" dirty="0" smtClean="0"/>
              <a:t>8. Umvæling av skúlakøkini.</a:t>
            </a:r>
          </a:p>
          <a:p>
            <a:pPr marL="0" indent="0">
              <a:buNone/>
            </a:pPr>
            <a:r>
              <a:rPr lang="fo-FO" sz="2800" dirty="0" smtClean="0"/>
              <a:t>9. Útiøkið omanfyri skúlan.</a:t>
            </a:r>
          </a:p>
          <a:p>
            <a:pPr marL="0" indent="0">
              <a:buNone/>
            </a:pPr>
            <a:r>
              <a:rPr lang="fo-FO" sz="2800" dirty="0" smtClean="0"/>
              <a:t>10. Kunning/nýtt frá leiðsluni.</a:t>
            </a:r>
          </a:p>
          <a:p>
            <a:pPr marL="0" indent="0">
              <a:buNone/>
            </a:pPr>
            <a:r>
              <a:rPr lang="fo-FO" sz="2800" dirty="0" smtClean="0"/>
              <a:t>11. Ymiskt.</a:t>
            </a:r>
            <a:endParaRPr lang="fo-FO" sz="2800" dirty="0"/>
          </a:p>
        </p:txBody>
      </p:sp>
    </p:spTree>
    <p:extLst>
      <p:ext uri="{BB962C8B-B14F-4D97-AF65-F5344CB8AC3E}">
        <p14:creationId xmlns:p14="http://schemas.microsoft.com/office/powerpoint/2010/main" val="460355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Fundarfrágreiðingin nr. 103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o-FO" sz="2000" dirty="0" smtClean="0"/>
              <a:t>Ad 2 og 3 Arbeitt hevur verið í longri tíð við at bøta um fysiska umhvørvið í skúlanum, og ætlar skúlastýrið nú at fara undir at gera meginreglur fyri samstarv millum heim og skúla. Skúlastýrið ger uppskot, sum so allir partar arbeiða víðari við.</a:t>
            </a:r>
          </a:p>
          <a:p>
            <a:r>
              <a:rPr lang="fo-FO" sz="2000" dirty="0" smtClean="0"/>
              <a:t>Ad 5 Stólar og borð eru komin til bókasavnið. Hugt varð eftir hesum, og kann av røttum sigast, at allir partar vóru nøgdir við úrslitið.</a:t>
            </a:r>
          </a:p>
          <a:p>
            <a:r>
              <a:rPr lang="fo-FO" sz="2000" dirty="0" smtClean="0"/>
              <a:t>Ad  Dávid kunnaði skúlastýrið. Undirtøka er fyri at seta foreldraráð á stovn. Skúlastýrið arbeiðir víðari við at gera faldara til kunnandi foreldrafundir í heyst. Uppskot til faldara verður á skrá til næsta fundin í skúlaastýrinum.</a:t>
            </a:r>
            <a:endParaRPr lang="fo-FO" sz="2000" dirty="0"/>
          </a:p>
        </p:txBody>
      </p:sp>
    </p:spTree>
    <p:extLst>
      <p:ext uri="{BB962C8B-B14F-4D97-AF65-F5344CB8AC3E}">
        <p14:creationId xmlns:p14="http://schemas.microsoft.com/office/powerpoint/2010/main" val="3469537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Framhald......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o-FO" sz="2000" dirty="0" smtClean="0"/>
              <a:t>Ad 7 Býráðsumsitingin sigur, at átøk á hesum økinum eru gjørd í heyst. Bjarni Hammer fylgir annars málinum</a:t>
            </a:r>
          </a:p>
          <a:p>
            <a:r>
              <a:rPr lang="fo-FO" sz="2000" dirty="0" smtClean="0"/>
              <a:t>Ad 8 Álvgerð og Judi eru valdar av NFR at umboða skúlan í bólki, sum skal ráðgeva í samband við umvælingina av skúlakøkinum. Bjarni hammer upplýsti, at skúlakøkurin verður liðugt umvældur, tá næsta skúlaár byrjar, og hann skal fylgja málinum.</a:t>
            </a:r>
          </a:p>
          <a:p>
            <a:r>
              <a:rPr lang="fo-FO" sz="2000" dirty="0" smtClean="0"/>
              <a:t>Ad 9 Ástøðisfundur verður 12. apríl, og síðani gongur málið sína gongd.</a:t>
            </a:r>
            <a:endParaRPr lang="fo-FO" sz="2000" dirty="0"/>
          </a:p>
        </p:txBody>
      </p:sp>
    </p:spTree>
    <p:extLst>
      <p:ext uri="{BB962C8B-B14F-4D97-AF65-F5344CB8AC3E}">
        <p14:creationId xmlns:p14="http://schemas.microsoft.com/office/powerpoint/2010/main" val="1484462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Nøkur ítøkilig úrslit av miðvísa arbeiðnum hjá skúlastýrinum</a:t>
            </a:r>
            <a:endParaRPr lang="fo-FO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599365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Útiskúlastovan</a:t>
            </a:r>
            <a:endParaRPr lang="fo-FO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56836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Starvsfólkahópurin og tal av næmingum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o-FO" sz="2400" dirty="0" smtClean="0"/>
              <a:t>Tað starvast 28 lærarar og stuðlar í skúlanum.  </a:t>
            </a:r>
          </a:p>
          <a:p>
            <a:r>
              <a:rPr lang="fo-FO" sz="2400" dirty="0" smtClean="0"/>
              <a:t>Tað starvast 2 skúlatænarar í skúlanum. </a:t>
            </a:r>
          </a:p>
          <a:p>
            <a:r>
              <a:rPr lang="fo-FO" sz="2400" dirty="0" smtClean="0"/>
              <a:t>Tað starvast 1 heilsufrøðingur í skúlanum.</a:t>
            </a:r>
          </a:p>
          <a:p>
            <a:r>
              <a:rPr lang="fo-FO" sz="2400" dirty="0" smtClean="0"/>
              <a:t>1. september 2016 vóru 237 </a:t>
            </a:r>
            <a:r>
              <a:rPr lang="fo-FO" sz="2400" dirty="0"/>
              <a:t>n</a:t>
            </a:r>
            <a:r>
              <a:rPr lang="fo-FO" sz="2400" dirty="0" smtClean="0"/>
              <a:t>æmingar í skúlanum.</a:t>
            </a:r>
          </a:p>
          <a:p>
            <a:r>
              <a:rPr lang="fo-FO" sz="2400" dirty="0" smtClean="0"/>
              <a:t>Til samanberingar vóru 277 næmingar í skúlanum í 2013.</a:t>
            </a:r>
          </a:p>
          <a:p>
            <a:r>
              <a:rPr lang="fo-FO" sz="2400" dirty="0" smtClean="0"/>
              <a:t>Sum nakað nýtt, so hevur Tvøroyrar skúli fingið skrivara. Rúna Hovgaard byrjaði í hesum starvi 22. august 2016.</a:t>
            </a:r>
          </a:p>
          <a:p>
            <a:endParaRPr lang="fo-FO" sz="2400" dirty="0"/>
          </a:p>
        </p:txBody>
      </p:sp>
    </p:spTree>
    <p:extLst>
      <p:ext uri="{BB962C8B-B14F-4D97-AF65-F5344CB8AC3E}">
        <p14:creationId xmlns:p14="http://schemas.microsoft.com/office/powerpoint/2010/main" val="39197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o-FO" dirty="0" smtClean="0"/>
              <a:t>Meginreglur fyri samstarv millum heim og skúla, sum vit í felag hava gjørt (§ 53 í Løgtinglóg nr. 125)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o-FO" dirty="0"/>
              <a:t>1 felagsforeldrafund í flokkinum, sum skal </a:t>
            </a:r>
            <a:r>
              <a:rPr lang="fo-FO" dirty="0" smtClean="0"/>
              <a:t>vera </a:t>
            </a:r>
            <a:r>
              <a:rPr lang="fo-FO" dirty="0"/>
              <a:t>áðrenn 15. Septembur. Um trupulleikar eru í flokkinum, so kallar flokslærarin sjálvandi inn til fund eftir </a:t>
            </a:r>
            <a:r>
              <a:rPr lang="fo-FO" dirty="0" smtClean="0"/>
              <a:t>tørvi.</a:t>
            </a:r>
            <a:endParaRPr lang="fo-FO" dirty="0"/>
          </a:p>
          <a:p>
            <a:r>
              <a:rPr lang="fo-FO" dirty="0"/>
              <a:t>2 foreldraviðtalur, har foreldur møta til viðtalu. Næmingurin er við til fyrru viðtaluna. </a:t>
            </a:r>
            <a:r>
              <a:rPr lang="fo-FO" dirty="0" smtClean="0"/>
              <a:t>Fyrra </a:t>
            </a:r>
            <a:r>
              <a:rPr lang="fo-FO" dirty="0"/>
              <a:t>viðtalan skal </a:t>
            </a:r>
            <a:r>
              <a:rPr lang="fo-FO" dirty="0" smtClean="0"/>
              <a:t>vera </a:t>
            </a:r>
            <a:r>
              <a:rPr lang="fo-FO" dirty="0"/>
              <a:t>í okt. og seinna í feb.</a:t>
            </a:r>
          </a:p>
          <a:p>
            <a:r>
              <a:rPr lang="fo-FO" dirty="0"/>
              <a:t>Foreldur skulu kunnast um ársætlanina til 1. </a:t>
            </a:r>
            <a:r>
              <a:rPr lang="fo-FO" dirty="0" smtClean="0"/>
              <a:t>foreldraviðtaluna.</a:t>
            </a:r>
          </a:p>
          <a:p>
            <a:r>
              <a:rPr lang="fo-FO" dirty="0"/>
              <a:t>Toymisætlan fyri hvønn flokk liggur á heimasíðu floksins.</a:t>
            </a:r>
          </a:p>
          <a:p>
            <a:endParaRPr lang="fo-FO" dirty="0"/>
          </a:p>
          <a:p>
            <a:endParaRPr lang="fo-FO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o-FO" dirty="0" smtClean="0"/>
              <a:t>Skúlating </a:t>
            </a:r>
            <a:r>
              <a:rPr lang="fo-FO" dirty="0"/>
              <a:t>og boð verða givin umvegis floksheimasíðuna fyri 1 viku </a:t>
            </a:r>
            <a:r>
              <a:rPr lang="fo-FO" dirty="0" smtClean="0"/>
              <a:t>ísenn.</a:t>
            </a:r>
            <a:endParaRPr lang="fo-FO" dirty="0"/>
          </a:p>
          <a:p>
            <a:r>
              <a:rPr lang="fo-FO" dirty="0"/>
              <a:t>3 foreldraumboð verða vald fyri hvønn flokk. Handbók fyri foreldur skal </a:t>
            </a:r>
            <a:r>
              <a:rPr lang="fo-FO" dirty="0" smtClean="0"/>
              <a:t>vera </a:t>
            </a:r>
            <a:r>
              <a:rPr lang="fo-FO" dirty="0"/>
              <a:t>tøk og skal nýtast av øllum foreldraumboðum.</a:t>
            </a:r>
          </a:p>
          <a:p>
            <a:r>
              <a:rPr lang="fo-FO" dirty="0"/>
              <a:t>Skúlastýrið skipar fyri 1 felags foreldrafundi í </a:t>
            </a:r>
            <a:r>
              <a:rPr lang="fo-FO" dirty="0" smtClean="0"/>
              <a:t>januar.</a:t>
            </a:r>
            <a:endParaRPr lang="fo-FO" dirty="0"/>
          </a:p>
          <a:p>
            <a:r>
              <a:rPr lang="fo-FO" dirty="0"/>
              <a:t>Tá felags foreldrafundir hava verið, skipar skúlastýrið fyri fundi við øll foreldraumboð, har kunnað verður um væntanir, samstarv, arbeiðslag og mannagongdir.</a:t>
            </a:r>
          </a:p>
          <a:p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61454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o-FO" dirty="0" smtClean="0"/>
              <a:t>Meginreglur fyri fráboðan um úrtøku næminganna av undirvísingini, sum vit hava gjørt í felag (§ 53 í Løgtingslóg nr. 125)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fo-FO" dirty="0" smtClean="0"/>
          </a:p>
          <a:p>
            <a:pPr lvl="0"/>
            <a:r>
              <a:rPr lang="fo-FO" dirty="0" smtClean="0"/>
              <a:t>Á </a:t>
            </a:r>
            <a:r>
              <a:rPr lang="fo-FO" dirty="0"/>
              <a:t>2 viðtalum, har lærarar kunna um fakliga støði og </a:t>
            </a:r>
            <a:r>
              <a:rPr lang="fo-FO" dirty="0" smtClean="0"/>
              <a:t>arbeiðslag.</a:t>
            </a:r>
          </a:p>
          <a:p>
            <a:r>
              <a:rPr lang="fo-FO" dirty="0"/>
              <a:t>Flokslærarin kunnar um, hvussu næmingurin klárar seg </a:t>
            </a:r>
            <a:r>
              <a:rPr lang="fo-FO" dirty="0" smtClean="0"/>
              <a:t>sosialt.</a:t>
            </a:r>
            <a:endParaRPr lang="fo-FO" dirty="0"/>
          </a:p>
          <a:p>
            <a:r>
              <a:rPr lang="fo-FO" dirty="0"/>
              <a:t>Ummælisbók frá 6. flokki 2 ferðir um árið. </a:t>
            </a:r>
          </a:p>
          <a:p>
            <a:r>
              <a:rPr lang="fo-FO" dirty="0"/>
              <a:t>Hvørjar royndir verður talmet givið fyri? Her má </a:t>
            </a:r>
            <a:r>
              <a:rPr lang="fo-FO" dirty="0" smtClean="0"/>
              <a:t>vera </a:t>
            </a:r>
            <a:r>
              <a:rPr lang="fo-FO" dirty="0"/>
              <a:t>ein púra greiður, felags lesitur, sum allir lærarar ganga eftir. Tað má ikki verða tilvildarligt, tí tað skapar ótryggleika millum næmingar og foreldur.</a:t>
            </a:r>
          </a:p>
          <a:p>
            <a:pPr lvl="0"/>
            <a:endParaRPr lang="fo-FO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fo-FO" dirty="0" smtClean="0"/>
          </a:p>
          <a:p>
            <a:r>
              <a:rPr lang="fo-FO" dirty="0" smtClean="0"/>
              <a:t>4</a:t>
            </a:r>
            <a:r>
              <a:rPr lang="fo-FO" dirty="0"/>
              <a:t>. og 6. flokkur eru til landsroynd. Heimini verða </a:t>
            </a:r>
            <a:r>
              <a:rPr lang="fo-FO" dirty="0" smtClean="0"/>
              <a:t>kunnaði </a:t>
            </a:r>
            <a:r>
              <a:rPr lang="fo-FO" dirty="0"/>
              <a:t>um úrslitið hjá teirra næmingi. Nær og hvussu?</a:t>
            </a:r>
          </a:p>
          <a:p>
            <a:r>
              <a:rPr lang="fo-FO" dirty="0"/>
              <a:t>Toymið hjá flokkinum </a:t>
            </a:r>
            <a:r>
              <a:rPr lang="fo-FO" dirty="0" smtClean="0"/>
              <a:t>ger </a:t>
            </a:r>
            <a:r>
              <a:rPr lang="fo-FO" dirty="0"/>
              <a:t>felags reglur galdandi fyri flokkin, sum arbeitt verður eftir. Kunnað verður um reglurnar á heimasíðu floksins.</a:t>
            </a:r>
          </a:p>
          <a:p>
            <a:r>
              <a:rPr lang="fo-FO" dirty="0"/>
              <a:t>Lærarar skipa fyri, at næmingar seta sær faklig og sosial mál við skúlaársbyrjan. Hesi verða umrødd til foreldra/næminga viðtaluna.</a:t>
            </a:r>
          </a:p>
          <a:p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2872887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Framhald.....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fo-FO" sz="2400" dirty="0"/>
              <a:t>Um trupulleikar eru, so skulu hesir takast upp sum skjótast á røttum stað. Tað er bæði galdandi fyri lærarar og foreldur.</a:t>
            </a:r>
          </a:p>
          <a:p>
            <a:r>
              <a:rPr lang="fo-FO" sz="2400" dirty="0"/>
              <a:t>Næmingar, sum fáa tilboð um serligt undirvísingarátak, hava skrivliga váttan við frá heiminum.</a:t>
            </a:r>
          </a:p>
          <a:p>
            <a:endParaRPr lang="fo-FO" sz="24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o-FO" sz="2400" dirty="0"/>
              <a:t>Mannagongdir um frítøku fyri næming – sí heimasíðu skúlans</a:t>
            </a:r>
            <a:r>
              <a:rPr lang="fo-FO" sz="2400" dirty="0" smtClean="0"/>
              <a:t>!</a:t>
            </a:r>
          </a:p>
          <a:p>
            <a:r>
              <a:rPr lang="fo-FO" sz="2400" dirty="0" smtClean="0"/>
              <a:t>Foreldur </a:t>
            </a:r>
            <a:r>
              <a:rPr lang="fo-FO" sz="2400" dirty="0"/>
              <a:t>skulu boða skrivliga frá, um børnini hava verið </a:t>
            </a:r>
            <a:r>
              <a:rPr lang="fo-FO" sz="2400" dirty="0" smtClean="0"/>
              <a:t>sjúk.</a:t>
            </a:r>
            <a:endParaRPr lang="fo-FO" sz="2400" dirty="0"/>
          </a:p>
          <a:p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991974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Nýggi skúlakøkurin</a:t>
            </a:r>
            <a:endParaRPr lang="fo-FO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13" y="1528763"/>
            <a:ext cx="5072062" cy="4383087"/>
          </a:xfrm>
        </p:spPr>
      </p:pic>
    </p:spTree>
    <p:extLst>
      <p:ext uri="{BB962C8B-B14F-4D97-AF65-F5344CB8AC3E}">
        <p14:creationId xmlns:p14="http://schemas.microsoft.com/office/powerpoint/2010/main" val="878055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Trivnaðarbólkurin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o-FO" sz="2400" dirty="0" smtClean="0"/>
              <a:t>Er mannaður av limi úr skúlastýrinum, limum úr næmingaráðnum og lærarum.</a:t>
            </a:r>
          </a:p>
          <a:p>
            <a:r>
              <a:rPr lang="fo-FO" sz="2400" dirty="0" smtClean="0"/>
              <a:t>Høvuðsendamálið hjá hesum bólki er at arbeiða við trivnaði sum heild.</a:t>
            </a:r>
          </a:p>
          <a:p>
            <a:r>
              <a:rPr lang="fo-FO" sz="2400" dirty="0" smtClean="0"/>
              <a:t>Hesin bólkur avloysti skúlagarðsbólkin í 2015.</a:t>
            </a:r>
          </a:p>
          <a:p>
            <a:r>
              <a:rPr lang="fo-FO" sz="2400" dirty="0" smtClean="0"/>
              <a:t>Hevur ein árliga játtan uppá 100.000kr., sum Tvøroyrar kommuna fíggjar. </a:t>
            </a:r>
            <a:endParaRPr lang="fo-FO" sz="2400" dirty="0"/>
          </a:p>
        </p:txBody>
      </p:sp>
    </p:spTree>
    <p:extLst>
      <p:ext uri="{BB962C8B-B14F-4D97-AF65-F5344CB8AC3E}">
        <p14:creationId xmlns:p14="http://schemas.microsoft.com/office/powerpoint/2010/main" val="3085442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Trivnaðarbólkurin</a:t>
            </a:r>
            <a:endParaRPr lang="fo-FO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o-FO" sz="2000" dirty="0" smtClean="0"/>
              <a:t>Settu sjóneykuna á bókasavnið, sum treingir til nýmótansgerð.</a:t>
            </a:r>
          </a:p>
          <a:p>
            <a:r>
              <a:rPr lang="fo-FO" sz="2000" dirty="0" smtClean="0"/>
              <a:t>Keyptu nakað av nýggjum innbúgvi til bókasavnið, men enn er langt á mál.</a:t>
            </a:r>
          </a:p>
          <a:p>
            <a:r>
              <a:rPr lang="fo-FO" sz="2000" dirty="0" smtClean="0"/>
              <a:t>Næmingaráðið skipaði fyri einum framúr trivanardegi fyri allar næmingar skúlans. Umframt vóru 9. flokkur í Hvalbiar skúla og 10. flokkur í Vágs skúla bodnir við.</a:t>
            </a:r>
          </a:p>
          <a:p>
            <a:r>
              <a:rPr lang="fo-FO" sz="2000" dirty="0" smtClean="0"/>
              <a:t>Hæddarpunktið var ein konsert við vælumtóka bólkinum “Danny and the Veetos”</a:t>
            </a:r>
          </a:p>
          <a:p>
            <a:r>
              <a:rPr lang="fo-FO" sz="2000" dirty="0" smtClean="0"/>
              <a:t>Restin av játtanini fyri 2016 varð brúkt til innbúgv og borðspøl av ymiskum slag, so gangirnir báðir í nýggja skúla, eru vorðnir uppihaldsrúm, sum bæði kunnu brúkast til undirvísing og til hugnaligar friløtur ella til matarsteðg.</a:t>
            </a:r>
          </a:p>
        </p:txBody>
      </p:sp>
    </p:spTree>
    <p:extLst>
      <p:ext uri="{BB962C8B-B14F-4D97-AF65-F5344CB8AC3E}">
        <p14:creationId xmlns:p14="http://schemas.microsoft.com/office/powerpoint/2010/main" val="2711523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Bókasavnið áðrenn</a:t>
            </a:r>
            <a:endParaRPr lang="fo-FO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7315200" cy="4006850"/>
          </a:xfrm>
        </p:spPr>
      </p:pic>
    </p:spTree>
    <p:extLst>
      <p:ext uri="{BB962C8B-B14F-4D97-AF65-F5344CB8AC3E}">
        <p14:creationId xmlns:p14="http://schemas.microsoft.com/office/powerpoint/2010/main" val="3845514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Bókasavnið við partvíst nýggjum innbúgvi</a:t>
            </a:r>
            <a:endParaRPr lang="fo-FO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3" y="2133600"/>
            <a:ext cx="7072312" cy="4038600"/>
          </a:xfrm>
        </p:spPr>
      </p:pic>
    </p:spTree>
    <p:extLst>
      <p:ext uri="{BB962C8B-B14F-4D97-AF65-F5344CB8AC3E}">
        <p14:creationId xmlns:p14="http://schemas.microsoft.com/office/powerpoint/2010/main" val="2546803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Trivnaður í ganginum</a:t>
            </a:r>
            <a:endParaRPr lang="fo-FO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13" y="2133600"/>
            <a:ext cx="5465233" cy="3778250"/>
          </a:xfrm>
        </p:spPr>
      </p:pic>
    </p:spTree>
    <p:extLst>
      <p:ext uri="{BB962C8B-B14F-4D97-AF65-F5344CB8AC3E}">
        <p14:creationId xmlns:p14="http://schemas.microsoft.com/office/powerpoint/2010/main" val="3128514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Trivnaður í fimleikahøllini</a:t>
            </a:r>
            <a:endParaRPr lang="fo-FO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88" y="2133600"/>
            <a:ext cx="6786562" cy="4038600"/>
          </a:xfrm>
        </p:spPr>
      </p:pic>
    </p:spTree>
    <p:extLst>
      <p:ext uri="{BB962C8B-B14F-4D97-AF65-F5344CB8AC3E}">
        <p14:creationId xmlns:p14="http://schemas.microsoft.com/office/powerpoint/2010/main" val="325357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o-FO" dirty="0"/>
              <a:t>Høvuðsarbeiðsøkini hjá skúlastýrinum eru ásett í § 52 og 53 í Løgtinglóg nr. 125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o-FO" dirty="0"/>
          </a:p>
          <a:p>
            <a:endParaRPr lang="fo-FO" dirty="0" smtClean="0"/>
          </a:p>
          <a:p>
            <a:r>
              <a:rPr lang="fo-FO" dirty="0" smtClean="0"/>
              <a:t>§ 52, stk. 1 - 4</a:t>
            </a:r>
            <a:endParaRPr lang="fo-FO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o-FO" dirty="0"/>
              <a:t>Hevur eftirlit við virksemi skúlans</a:t>
            </a:r>
          </a:p>
          <a:p>
            <a:r>
              <a:rPr lang="fo-FO" dirty="0"/>
              <a:t>Tekur avgerð um øll viðurskifti, ið ikki eru løgd undir kommunustýrið, leiðara skúlans ella aðrar myndugleikar</a:t>
            </a:r>
          </a:p>
          <a:p>
            <a:r>
              <a:rPr lang="fo-FO" dirty="0"/>
              <a:t>Ummælir árligu fíggjarætlaninina</a:t>
            </a:r>
          </a:p>
          <a:p>
            <a:r>
              <a:rPr lang="fo-FO" dirty="0"/>
              <a:t>Leggur øll mál fyri kommunustýrið, sum bera fleiri útreiðslur við sær enn ásett í fíggjarætlanini</a:t>
            </a:r>
          </a:p>
          <a:p>
            <a:r>
              <a:rPr lang="fo-FO" dirty="0"/>
              <a:t>Viðgerð saman við kommunustýrinum uppskot um skúlabygging/umbygging</a:t>
            </a:r>
          </a:p>
          <a:p>
            <a:r>
              <a:rPr lang="fo-FO" dirty="0"/>
              <a:t>Ger uppskot um skúlabygnað kommununnar og broytingar í honum</a:t>
            </a:r>
          </a:p>
          <a:p>
            <a:endParaRPr lang="fo-FO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o-FO" dirty="0"/>
          </a:p>
          <a:p>
            <a:r>
              <a:rPr lang="fo-FO" dirty="0" smtClean="0"/>
              <a:t>§ 53, stk. 1 - 6</a:t>
            </a:r>
            <a:endParaRPr lang="fo-FO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o-FO" dirty="0"/>
              <a:t>Ásetur meginreglur um: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o-FO" dirty="0"/>
              <a:t> Undirvísingarætlan skúlans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o-FO" dirty="0"/>
              <a:t>Arbeiðsbýtið millum lærarar og vikuætlanina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o-FO" dirty="0"/>
              <a:t>Samarbeiðið millum heim og skúla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o-FO" dirty="0"/>
              <a:t>Fráboðan til heimini um úrtøku næminganna av undirvísingini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o-FO" dirty="0"/>
              <a:t>Næmingafráverur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o-FO" dirty="0"/>
              <a:t>Foreldrafundir, felagstiltøk fyri næmingar í skúlatíðini, seturskúla, starvspraktikk o.a.</a:t>
            </a:r>
          </a:p>
          <a:p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0262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Trivnaður í fimleikahøllini</a:t>
            </a:r>
            <a:endParaRPr lang="fo-FO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133599"/>
            <a:ext cx="6786562" cy="3952875"/>
          </a:xfrm>
        </p:spPr>
      </p:pic>
    </p:spTree>
    <p:extLst>
      <p:ext uri="{BB962C8B-B14F-4D97-AF65-F5344CB8AC3E}">
        <p14:creationId xmlns:p14="http://schemas.microsoft.com/office/powerpoint/2010/main" val="367701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Trivnaðardagur</a:t>
            </a:r>
            <a:endParaRPr lang="fo-FO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10" y="2133600"/>
            <a:ext cx="6469606" cy="3778250"/>
          </a:xfrm>
        </p:spPr>
      </p:pic>
    </p:spTree>
    <p:extLst>
      <p:ext uri="{BB962C8B-B14F-4D97-AF65-F5344CB8AC3E}">
        <p14:creationId xmlns:p14="http://schemas.microsoft.com/office/powerpoint/2010/main" val="4171239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Trivnaðardagur</a:t>
            </a:r>
            <a:endParaRPr lang="fo-FO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45" y="2133600"/>
            <a:ext cx="5659336" cy="3778250"/>
          </a:xfrm>
        </p:spPr>
      </p:pic>
    </p:spTree>
    <p:extLst>
      <p:ext uri="{BB962C8B-B14F-4D97-AF65-F5344CB8AC3E}">
        <p14:creationId xmlns:p14="http://schemas.microsoft.com/office/powerpoint/2010/main" val="952368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Skúlastýrið tók í 2016 stig til at skipa eitt foreldraráð </a:t>
            </a:r>
            <a:endParaRPr lang="fo-FO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o-FO" sz="2800" b="1" dirty="0" smtClean="0"/>
              <a:t>Hvat er eitt foreldraráð og hví hava eitt foreldraráð?</a:t>
            </a:r>
          </a:p>
          <a:p>
            <a:r>
              <a:rPr lang="fo-FO" sz="2800" dirty="0"/>
              <a:t>Foreldraumboðini fyri ymsu flokkarnir skipa seg í eitt </a:t>
            </a:r>
            <a:r>
              <a:rPr lang="fo-FO" sz="2800" dirty="0" smtClean="0"/>
              <a:t>foreldraráð.</a:t>
            </a:r>
          </a:p>
          <a:p>
            <a:r>
              <a:rPr lang="fo-FO" sz="2800" dirty="0"/>
              <a:t>Fyri at tryggja samstarv millum foreldur, lærarar og </a:t>
            </a:r>
            <a:r>
              <a:rPr lang="fo-FO" sz="2800" dirty="0" smtClean="0"/>
              <a:t>skúlastýrið.</a:t>
            </a:r>
            <a:endParaRPr lang="fo-FO" sz="2800" dirty="0"/>
          </a:p>
          <a:p>
            <a:r>
              <a:rPr lang="fo-FO" sz="2800" dirty="0"/>
              <a:t>Vera við til at tryggja, at arbeiðið hjá skúlstýrinum er viðkomandi og </a:t>
            </a:r>
            <a:r>
              <a:rPr lang="fo-FO" sz="2800" dirty="0" smtClean="0"/>
              <a:t>málrættað.</a:t>
            </a:r>
            <a:endParaRPr lang="fo-FO" sz="2800" dirty="0"/>
          </a:p>
          <a:p>
            <a:r>
              <a:rPr lang="fo-FO" sz="2800" dirty="0"/>
              <a:t>Foreldráðið skal vera við til at gera fundarskránna hjá </a:t>
            </a:r>
            <a:r>
              <a:rPr lang="fo-FO" sz="2800" dirty="0" smtClean="0"/>
              <a:t>skúlastýrinum.</a:t>
            </a:r>
          </a:p>
          <a:p>
            <a:r>
              <a:rPr lang="fo-FO" sz="2800" dirty="0" smtClean="0"/>
              <a:t>Samskipari er Guðrið Eriksdóttir Johansen og tey fara til verka í 2017.</a:t>
            </a:r>
            <a:endParaRPr lang="fo-FO" sz="2800" dirty="0"/>
          </a:p>
          <a:p>
            <a:endParaRPr lang="fo-FO" dirty="0"/>
          </a:p>
          <a:p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933761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o-FO" dirty="0" smtClean="0"/>
              <a:t>Faldari um uppgávurnar hjá foreldraumboðum.</a:t>
            </a:r>
            <a:endParaRPr lang="fo-FO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163" y="1757363"/>
            <a:ext cx="5822156" cy="47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37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Foreldraumboðini í skúlastýrinum hava gjørt faldaran.</a:t>
            </a:r>
            <a:endParaRPr lang="fo-FO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0463" y="2133599"/>
            <a:ext cx="5707856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92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o-FO" sz="5400" dirty="0" smtClean="0"/>
              <a:t>Faldarin</a:t>
            </a:r>
            <a:endParaRPr lang="fo-FO" sz="5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o-FO" sz="2400" dirty="0" smtClean="0"/>
              <a:t>Allir næmingar hava fingið eitt eintak av faldaranum við sær til hús.</a:t>
            </a:r>
          </a:p>
          <a:p>
            <a:r>
              <a:rPr lang="fo-FO" sz="2400" dirty="0" smtClean="0"/>
              <a:t>Endamálið við faldaranum og foreldraráðnum er, at tað leingi hevur verið eitt ynski hjá skúlastýrinum, at vit vilja hava meira skipað samstarv við onnur foreldur. </a:t>
            </a:r>
          </a:p>
          <a:p>
            <a:r>
              <a:rPr lang="fo-FO" sz="2400" dirty="0" smtClean="0"/>
              <a:t>Foreldraumboðini í skúlastýrinum eru fólkavald og umboða tí øll foreldur, sum hava valrætt til skúlastýrið.</a:t>
            </a:r>
          </a:p>
          <a:p>
            <a:r>
              <a:rPr lang="fo-FO" sz="2400" dirty="0" smtClean="0"/>
              <a:t>Týdningarmikið, at øll hava møguleika at koma til orðanna.</a:t>
            </a:r>
            <a:endParaRPr lang="fo-FO" sz="2400" dirty="0"/>
          </a:p>
        </p:txBody>
      </p:sp>
    </p:spTree>
    <p:extLst>
      <p:ext uri="{BB962C8B-B14F-4D97-AF65-F5344CB8AC3E}">
        <p14:creationId xmlns:p14="http://schemas.microsoft.com/office/powerpoint/2010/main" val="2088462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Nýggja heimasíðan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o-FO" sz="2400" dirty="0" smtClean="0"/>
              <a:t>Í 2016 fekk Tvøroyrar skúla loksins nýggja heimasíðu, sum Appnet í Porkeri hevur ment.</a:t>
            </a:r>
          </a:p>
          <a:p>
            <a:r>
              <a:rPr lang="fo-FO" sz="2400" dirty="0" smtClean="0"/>
              <a:t>Nýggja heimasíða hevur staðið ovarlaga á ynskilistanum í fleiri ár.</a:t>
            </a:r>
          </a:p>
          <a:p>
            <a:r>
              <a:rPr lang="fo-FO" sz="2400" dirty="0" smtClean="0"/>
              <a:t>Kennist væl at komið er á mál við hesum.</a:t>
            </a:r>
          </a:p>
          <a:p>
            <a:r>
              <a:rPr lang="fo-FO" sz="2400" dirty="0" smtClean="0"/>
              <a:t>Fyri vist ein týdningarmikil íløga, sum er við til at geva Tvøroyrar skúla ein nýggjan og spennandi samleika.</a:t>
            </a:r>
            <a:endParaRPr lang="fo-FO" sz="2400" dirty="0"/>
          </a:p>
        </p:txBody>
      </p:sp>
    </p:spTree>
    <p:extLst>
      <p:ext uri="{BB962C8B-B14F-4D97-AF65-F5344CB8AC3E}">
        <p14:creationId xmlns:p14="http://schemas.microsoft.com/office/powerpoint/2010/main" val="2034234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Skúlastýrið og heimasíðan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o-FO" sz="2400" dirty="0" smtClean="0"/>
              <a:t>Avtalað er við leiðslu skúlans, at skúlastýrið skal hava egnan teig á nýggju heimasíðuni.</a:t>
            </a:r>
          </a:p>
          <a:p>
            <a:r>
              <a:rPr lang="fo-FO" sz="2400" dirty="0" smtClean="0"/>
              <a:t>Nýggju foreldraumboðini, sum eru vald, skulu á skeið fyri at læra at leggja tilfar á heimasíðuna.</a:t>
            </a:r>
          </a:p>
          <a:p>
            <a:r>
              <a:rPr lang="fo-FO" sz="2400" dirty="0" smtClean="0"/>
              <a:t>Her skal viðkomandi tilfar og kunning frá skúlastýrinum liggja.</a:t>
            </a:r>
          </a:p>
          <a:p>
            <a:r>
              <a:rPr lang="fo-FO" sz="2400" dirty="0" smtClean="0"/>
              <a:t>Skráin til skúlastýrisfundir og avrit av gerðabókini skulu á heimasíðuna.</a:t>
            </a:r>
          </a:p>
          <a:p>
            <a:r>
              <a:rPr lang="fo-FO" sz="2400" dirty="0" smtClean="0"/>
              <a:t>Mál, </a:t>
            </a:r>
            <a:r>
              <a:rPr lang="fo-FO" sz="2400" dirty="0"/>
              <a:t>s</a:t>
            </a:r>
            <a:r>
              <a:rPr lang="fo-FO" sz="2400" dirty="0" smtClean="0"/>
              <a:t>um eru umfatað av tagnarskyldu, krevja serliga verju og skulu ikki verða umrødd í avritinum, ið verður lagt fram.</a:t>
            </a:r>
          </a:p>
          <a:p>
            <a:endParaRPr lang="fo-FO" sz="2400" dirty="0"/>
          </a:p>
        </p:txBody>
      </p:sp>
    </p:spTree>
    <p:extLst>
      <p:ext uri="{BB962C8B-B14F-4D97-AF65-F5344CB8AC3E}">
        <p14:creationId xmlns:p14="http://schemas.microsoft.com/office/powerpoint/2010/main" val="600894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Nýggja, snøgga heimasíðan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o-FO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585913"/>
            <a:ext cx="9055101" cy="432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8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o-FO" dirty="0"/>
              <a:t>Limir í skúlastýrinum, sum hevur virkað síðan 1. januar </a:t>
            </a:r>
            <a:r>
              <a:rPr lang="fo-FO" dirty="0" smtClean="0"/>
              <a:t>2013 og til 1. januar 2016</a:t>
            </a:r>
            <a:endParaRPr lang="fo-FO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o-F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o-FO" b="1" dirty="0" smtClean="0"/>
              <a:t>Foreldraumboð</a:t>
            </a:r>
            <a:endParaRPr lang="fo-FO" b="1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o-FO" dirty="0"/>
              <a:t>Súsanna Bertholdsen</a:t>
            </a:r>
          </a:p>
          <a:p>
            <a:r>
              <a:rPr lang="fo-FO" dirty="0"/>
              <a:t>Gunnbjørg Guttesen</a:t>
            </a:r>
          </a:p>
          <a:p>
            <a:r>
              <a:rPr lang="fo-FO" dirty="0"/>
              <a:t>Elin Jacobsen</a:t>
            </a:r>
          </a:p>
          <a:p>
            <a:r>
              <a:rPr lang="fo-FO" dirty="0"/>
              <a:t>Eyð Berg (eykalimur)</a:t>
            </a:r>
          </a:p>
          <a:p>
            <a:pPr marL="0" indent="0">
              <a:buNone/>
            </a:pPr>
            <a:endParaRPr lang="fo-FO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o-F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o-FO" b="1" dirty="0" smtClean="0"/>
              <a:t>Onnur umboð</a:t>
            </a:r>
            <a:endParaRPr lang="fo-FO" b="1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o-FO" dirty="0"/>
              <a:t>Hallur í Heiðunum, umboð fyri kommununa</a:t>
            </a:r>
          </a:p>
          <a:p>
            <a:r>
              <a:rPr lang="fo-FO" dirty="0"/>
              <a:t>Bjarni Hammer, umboð fyri kommununa</a:t>
            </a:r>
          </a:p>
          <a:p>
            <a:r>
              <a:rPr lang="fo-FO" dirty="0"/>
              <a:t>Dávið Jacobsen, læraraumboð</a:t>
            </a:r>
          </a:p>
          <a:p>
            <a:r>
              <a:rPr lang="fo-FO" dirty="0"/>
              <a:t>Skúlastjórin er fastur skrivari, men hevur ikki atkvøðurætt</a:t>
            </a:r>
          </a:p>
          <a:p>
            <a:endParaRPr lang="fo-FO" dirty="0"/>
          </a:p>
          <a:p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34267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Nýggja, livandi heimasíðan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o-FO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8" y="1676400"/>
            <a:ext cx="9032874" cy="42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38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Serstakt skúlatilboð í Tvøroyrar skúla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o-FO" sz="2400" dirty="0" smtClean="0"/>
              <a:t>Eftir summarfríðtína í 2016 byrjaði eitt nýtt, serstakt skúlatilboð í Tvøroyrar skúla.</a:t>
            </a:r>
          </a:p>
          <a:p>
            <a:r>
              <a:rPr lang="fo-FO" sz="2400" dirty="0" smtClean="0"/>
              <a:t>Endamálið við skúlatilboðnum til næmingar frá 4. – 10. flokk, sum av ymiskum orsøkum ikki trívast ella menna seg í vanligu flokkunum í fólkaskúlanum, er:</a:t>
            </a:r>
          </a:p>
          <a:p>
            <a:r>
              <a:rPr lang="fo-FO" sz="2400" dirty="0" smtClean="0"/>
              <a:t>At næmingurin fær teir sosialu, ástøðiligu og praktisku førleikarar, sum eru neyðugir til at standa royndirnar eftir fólkaskúlan, soleiðis at teir megna at fara í holt við læru, arbeiði ella eitthvørt skúlatilboð á miðnámsstøði.</a:t>
            </a:r>
          </a:p>
          <a:p>
            <a:r>
              <a:rPr lang="fo-FO" sz="2400" dirty="0" smtClean="0"/>
              <a:t>Serstaka skúlatilboðið heldur til í “Skúlahúsinum”, sum riggar avbera væl til endamálið.</a:t>
            </a:r>
          </a:p>
        </p:txBody>
      </p:sp>
    </p:spTree>
    <p:extLst>
      <p:ext uri="{BB962C8B-B14F-4D97-AF65-F5344CB8AC3E}">
        <p14:creationId xmlns:p14="http://schemas.microsoft.com/office/powerpoint/2010/main" val="2136629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Samstarv og álit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o-FO" sz="2400" dirty="0"/>
              <a:t>Foreldur, sum venda sær til skúlastýrið, skulu hava álit á, at tey verða hoyrd og tikin í álvara. </a:t>
            </a:r>
            <a:endParaRPr lang="fo-FO" sz="2400" dirty="0" smtClean="0"/>
          </a:p>
          <a:p>
            <a:r>
              <a:rPr lang="fo-FO" sz="2400" dirty="0"/>
              <a:t>Skúlastýrið hevur í fleiri førum vegleitt og </a:t>
            </a:r>
            <a:r>
              <a:rPr lang="fo-FO" sz="2400" dirty="0" smtClean="0"/>
              <a:t>stuðlað </a:t>
            </a:r>
            <a:r>
              <a:rPr lang="fo-FO" sz="2400" dirty="0"/>
              <a:t>foreldrum, sum hava havt tørv á tí.</a:t>
            </a:r>
          </a:p>
          <a:p>
            <a:r>
              <a:rPr lang="fo-FO" sz="2400" dirty="0" smtClean="0"/>
              <a:t>Skúlstýrið fylgir øllum málum, sum foreldur hava vent sær til skúlastýrið við.</a:t>
            </a:r>
          </a:p>
          <a:p>
            <a:r>
              <a:rPr lang="fo-FO" sz="2400" dirty="0" smtClean="0"/>
              <a:t>Slík mál kunnu verða drúgv</a:t>
            </a:r>
            <a:endParaRPr lang="fo-FO" sz="2400" dirty="0"/>
          </a:p>
          <a:p>
            <a:r>
              <a:rPr lang="fo-FO" sz="2400" dirty="0"/>
              <a:t>Skúlastýrið er </a:t>
            </a:r>
            <a:r>
              <a:rPr lang="fo-FO" sz="2400" i="1" dirty="0"/>
              <a:t>ikki</a:t>
            </a:r>
            <a:r>
              <a:rPr lang="fo-FO" sz="2400" dirty="0"/>
              <a:t> kærumyndugleiki, og hevur ikki heimild at viðgera persónsmál, hvørki hjá lærarum ella næmingum.</a:t>
            </a:r>
          </a:p>
          <a:p>
            <a:pPr marL="0" indent="0">
              <a:buNone/>
            </a:pPr>
            <a:endParaRPr lang="fo-FO" sz="2400" dirty="0"/>
          </a:p>
          <a:p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3446968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Samstarv og álit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o-FO" sz="2400" dirty="0"/>
              <a:t>Skúlastýrið eigur tó at fáa kunning um serlig viðurskifti, og kann sum eftirlitsmyndugleiki í samstarvi við skúlan virka fyri at finna eina loysn, um trupulleikar eru í skúlanum.</a:t>
            </a:r>
          </a:p>
          <a:p>
            <a:r>
              <a:rPr lang="fo-FO" sz="2400" dirty="0"/>
              <a:t>Skúlastýrið hevur tí rætt at biðja um allar viðkomandi upplýsingar til tess at tryggja sær, at virksemi skúlans er á haldgóðum støði bæði fakliga og sosialt</a:t>
            </a:r>
            <a:r>
              <a:rPr lang="fo-FO" sz="2400" dirty="0" smtClean="0"/>
              <a:t>.</a:t>
            </a:r>
          </a:p>
          <a:p>
            <a:r>
              <a:rPr lang="fo-FO" sz="2400" dirty="0" smtClean="0"/>
              <a:t>Í samband við kærur/klagur hevði verið skilagott, um greiðar mannagongdir verða lagdar á heimsíðu skúlans, so foreldur fáa neyva kunning um, hvussu eigur at farast fram.</a:t>
            </a:r>
            <a:endParaRPr lang="fo-FO" sz="2400" dirty="0"/>
          </a:p>
          <a:p>
            <a:endParaRPr lang="fo-FO" sz="2400" dirty="0" smtClean="0"/>
          </a:p>
        </p:txBody>
      </p:sp>
    </p:spTree>
    <p:extLst>
      <p:ext uri="{BB962C8B-B14F-4D97-AF65-F5344CB8AC3E}">
        <p14:creationId xmlns:p14="http://schemas.microsoft.com/office/powerpoint/2010/main" val="2575478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Takk fyri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o-FO" sz="2400" dirty="0" smtClean="0"/>
              <a:t>Skúlastýrið seinastu 4 árini takkar fyri seg.</a:t>
            </a:r>
          </a:p>
          <a:p>
            <a:r>
              <a:rPr lang="fo-FO" sz="2400" dirty="0" smtClean="0"/>
              <a:t>Tað hevur verið ein spennandi, mennandi og lærurík tíð.</a:t>
            </a:r>
          </a:p>
          <a:p>
            <a:r>
              <a:rPr lang="fo-FO" sz="2400" dirty="0" smtClean="0"/>
              <a:t>Til tíðir hevur tað verið sera strævið.</a:t>
            </a:r>
          </a:p>
          <a:p>
            <a:r>
              <a:rPr lang="fo-FO" sz="2400" dirty="0" smtClean="0"/>
              <a:t>Serliga tí, at nógv mál hava verið óneyðuga drúgv og avvarandi myndugleikar ikki hava verið viðspælarar.</a:t>
            </a:r>
          </a:p>
          <a:p>
            <a:r>
              <a:rPr lang="fo-FO" sz="2400" dirty="0" smtClean="0"/>
              <a:t>Vónandi hevur okkara miðvísa arbeiðið á ymsum økjum gjørt mun og fer at lætta um hjá nýggja skúlastýrinum.</a:t>
            </a:r>
          </a:p>
          <a:p>
            <a:r>
              <a:rPr lang="fo-FO" sz="2400" dirty="0"/>
              <a:t>Vit ynskja nýggja skúlastýrinum blíðan byr!</a:t>
            </a:r>
          </a:p>
          <a:p>
            <a:pPr marL="0" indent="0">
              <a:buNone/>
            </a:pP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411206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Nýggja skúlastýrið, sum tók við 1. januar 2017</a:t>
            </a:r>
            <a:endParaRPr lang="fo-FO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o-FO" b="1" dirty="0" smtClean="0"/>
              <a:t>Foreldraumboð</a:t>
            </a:r>
            <a:endParaRPr lang="fo-FO" b="1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o-FO" dirty="0" smtClean="0"/>
              <a:t>Annika Jónsveinsdóttir, forkvinna</a:t>
            </a:r>
          </a:p>
          <a:p>
            <a:r>
              <a:rPr lang="fo-FO" dirty="0" smtClean="0"/>
              <a:t>Regitsa Johannesen, næstforkvinna</a:t>
            </a:r>
          </a:p>
          <a:p>
            <a:r>
              <a:rPr lang="fo-FO" dirty="0" smtClean="0"/>
              <a:t>Maria Wiberg</a:t>
            </a:r>
          </a:p>
          <a:p>
            <a:r>
              <a:rPr lang="fo-FO" dirty="0" smtClean="0"/>
              <a:t>Harriet Niclasen (eykalimur)</a:t>
            </a:r>
            <a:endParaRPr lang="fo-FO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o-FO" b="1" dirty="0" smtClean="0"/>
              <a:t>Onnur umboð</a:t>
            </a:r>
            <a:endParaRPr lang="fo-FO" b="1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o-FO" dirty="0" smtClean="0"/>
              <a:t>Kristina Kambsgarð Sørensen, umboð fyri kommununa</a:t>
            </a:r>
          </a:p>
          <a:p>
            <a:r>
              <a:rPr lang="fo-FO" dirty="0" smtClean="0"/>
              <a:t>Súsanna Bertholdsen, umboð fyri kommununa</a:t>
            </a:r>
          </a:p>
          <a:p>
            <a:r>
              <a:rPr lang="fo-FO" dirty="0" smtClean="0"/>
              <a:t>Thordar Garðshamar, læraraumboð</a:t>
            </a:r>
          </a:p>
          <a:p>
            <a:r>
              <a:rPr lang="fo-FO" dirty="0" smtClean="0"/>
              <a:t>Skúlastjórin er fastur skrivari, men hevur ikki atkvøðurætt</a:t>
            </a:r>
          </a:p>
          <a:p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97995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Heimildir hjá skúlastýrinum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o-FO" dirty="0" smtClean="0"/>
          </a:p>
          <a:p>
            <a:r>
              <a:rPr lang="fo-FO" sz="2000" dirty="0" smtClean="0"/>
              <a:t>Skúlastýrið er eftirlitsmyndugleiki og fyri at hava eftirlit, mugu vit eisini hava innlit.</a:t>
            </a:r>
            <a:endParaRPr lang="fo-FO" sz="2000" dirty="0"/>
          </a:p>
          <a:p>
            <a:r>
              <a:rPr lang="fo-FO" sz="2000" dirty="0" smtClean="0"/>
              <a:t>Skúlastýrið hevur tí rætt at biðja um allar viðkomandi upplýsingar til tess at tryggja sær, at virksemi skúlans er á haldgóðum støði bæði fakliga og sosialt.</a:t>
            </a:r>
          </a:p>
          <a:p>
            <a:r>
              <a:rPr lang="fo-FO" sz="2000" dirty="0" smtClean="0"/>
              <a:t>Skúlastýrið eigur eisini at fáa kunning um serlig viðurskifti, og kann sum eftirlitsmyndugleiki í samstarvi við skúlan virka fyri at finna eina loysn, um trupulleikar eru í skúlanum.</a:t>
            </a:r>
          </a:p>
          <a:p>
            <a:r>
              <a:rPr lang="fo-FO" sz="2000" dirty="0"/>
              <a:t>Skúlastýrið er </a:t>
            </a:r>
            <a:r>
              <a:rPr lang="fo-FO" sz="2000" i="1" dirty="0"/>
              <a:t>ikki</a:t>
            </a:r>
            <a:r>
              <a:rPr lang="fo-FO" sz="2000" dirty="0"/>
              <a:t> kærumyndugleiki, og </a:t>
            </a:r>
            <a:r>
              <a:rPr lang="fo-FO" sz="2000" dirty="0" smtClean="0"/>
              <a:t>hevur </a:t>
            </a:r>
            <a:r>
              <a:rPr lang="fo-FO" sz="2000" dirty="0"/>
              <a:t>ikki heimild at viðgera persónsmál, hvørki hjá lærarum ella næmingum.</a:t>
            </a:r>
          </a:p>
          <a:p>
            <a:endParaRPr lang="fo-FO" sz="2000" dirty="0" smtClean="0"/>
          </a:p>
          <a:p>
            <a:endParaRPr lang="fo-FO" dirty="0"/>
          </a:p>
          <a:p>
            <a:pPr marL="0" indent="0">
              <a:buNone/>
            </a:pP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9766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Framhald....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o-FO" sz="2000" dirty="0" smtClean="0"/>
              <a:t>Skal ummæla øll mál viðvíkjandi skúlanum, sum kommunustýrið tekur avgerð um.</a:t>
            </a:r>
          </a:p>
          <a:p>
            <a:r>
              <a:rPr lang="fo-FO" sz="2000" dirty="0" smtClean="0"/>
              <a:t>Hevur rætt at ummæla øll mál, ið viðvíkja skúlanum og gevur ummæli í øllum málum, sum kommunustýrið og landsstýrismaðurin leggja fyri tað.</a:t>
            </a:r>
          </a:p>
          <a:p>
            <a:r>
              <a:rPr lang="fo-FO" sz="2000" dirty="0" smtClean="0"/>
              <a:t>Góðkennir eftir tilmæli frá námsfrøðiliga ráðnum teir undirvísngarmiðlar, skúlin skal brúka, herímillum eisini teir, ið skulu vera í skúlabókasavninum.</a:t>
            </a:r>
          </a:p>
          <a:p>
            <a:r>
              <a:rPr lang="fo-FO" sz="2000" dirty="0" smtClean="0"/>
              <a:t>Ger við støði í ásettum reglum atferðarreglur skúlans og reglur um umsjónina við næmingunum í skúlatíðini.</a:t>
            </a:r>
          </a:p>
          <a:p>
            <a:r>
              <a:rPr lang="fo-FO" sz="2000" dirty="0" smtClean="0"/>
              <a:t>Samstarvar við onnur skúlastýri í økinum um at stimbra og menna skúlaskapin í økinum.</a:t>
            </a:r>
          </a:p>
          <a:p>
            <a:pPr marL="0" indent="0">
              <a:buNone/>
            </a:pP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1770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o-FO" dirty="0" smtClean="0"/>
              <a:t>Virksemið hjá skúlastýrinum í 2016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o-FO" sz="2400" dirty="0" smtClean="0"/>
              <a:t>20. januar var árligi, felags foreldrafundurin. Ráðið fyri Ferðslutrygd, RFF, hevði fyrlestur.</a:t>
            </a:r>
          </a:p>
          <a:p>
            <a:r>
              <a:rPr lang="fo-FO" sz="2400" dirty="0" smtClean="0"/>
              <a:t>10 vanligir skúlastýrisfundir.</a:t>
            </a:r>
          </a:p>
          <a:p>
            <a:r>
              <a:rPr lang="fo-FO" sz="2400" dirty="0" smtClean="0"/>
              <a:t>Skúlastýrið hevur havt 2 fundir við býráðið. Umframt hava vit samskift nógv um ávís mál.</a:t>
            </a:r>
          </a:p>
          <a:p>
            <a:r>
              <a:rPr lang="fo-FO" sz="2400" dirty="0" smtClean="0"/>
              <a:t>Skúlastýrið var umboðað av forkvinnuni í nevndini hjá foreldrafelagnum “Heim og skúli”.</a:t>
            </a:r>
          </a:p>
          <a:p>
            <a:r>
              <a:rPr lang="fo-FO" sz="2400" dirty="0" smtClean="0"/>
              <a:t>Eingin felags fundur var fyri skúlastýrini í Suðuroynni í 2016.</a:t>
            </a:r>
          </a:p>
        </p:txBody>
      </p:sp>
    </p:spTree>
    <p:extLst>
      <p:ext uri="{BB962C8B-B14F-4D97-AF65-F5344CB8AC3E}">
        <p14:creationId xmlns:p14="http://schemas.microsoft.com/office/powerpoint/2010/main" val="17095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Framhald.......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o-FO" sz="2400" dirty="0" smtClean="0"/>
              <a:t>Skúlastýrið var umboðað í setanarbólkinum, sum setti nýggjan skúlastjóra, og í setanarbólkinum, sum setti nýggjan varaskúlastjóra og nýggjan deildarleiðara í Trongisvágs skúla.</a:t>
            </a:r>
          </a:p>
          <a:p>
            <a:r>
              <a:rPr lang="fo-FO" sz="2400" dirty="0" smtClean="0"/>
              <a:t>Setan av nýggjum lærarum og stuðlum fyri skúlaárið 2016/201.</a:t>
            </a:r>
          </a:p>
          <a:p>
            <a:r>
              <a:rPr lang="fo-FO" sz="2400" dirty="0" smtClean="0"/>
              <a:t>Skúlastýrið hevur umboð í sera virkna “Trivnaðarbólkinum”.</a:t>
            </a:r>
          </a:p>
          <a:p>
            <a:pPr marL="0" indent="0">
              <a:buNone/>
            </a:pPr>
            <a:endParaRPr lang="fo-FO" sz="2400" dirty="0" smtClean="0"/>
          </a:p>
          <a:p>
            <a:pPr marL="0" indent="0">
              <a:buNone/>
            </a:pPr>
            <a:endParaRPr lang="fo-FO" sz="2400" dirty="0" smtClean="0"/>
          </a:p>
        </p:txBody>
      </p:sp>
    </p:spTree>
    <p:extLst>
      <p:ext uri="{BB962C8B-B14F-4D97-AF65-F5344CB8AC3E}">
        <p14:creationId xmlns:p14="http://schemas.microsoft.com/office/powerpoint/2010/main" val="243229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k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325</TotalTime>
  <Words>2331</Words>
  <Application>Microsoft Office PowerPoint</Application>
  <PresentationFormat>Brugerdefineret</PresentationFormat>
  <Paragraphs>205</Paragraphs>
  <Slides>44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44</vt:i4>
      </vt:variant>
    </vt:vector>
  </HeadingPairs>
  <TitlesOfParts>
    <vt:vector size="45" baseType="lpstr">
      <vt:lpstr>Visk</vt:lpstr>
      <vt:lpstr>Árliga ársfrágreiðingin hjá skúlastýrinum fyri 2016</vt:lpstr>
      <vt:lpstr>Starvsfólkahópurin og tal av næmingum</vt:lpstr>
      <vt:lpstr>Høvuðsarbeiðsøkini hjá skúlastýrinum eru ásett í § 52 og 53 í Løgtinglóg nr. 125</vt:lpstr>
      <vt:lpstr>Limir í skúlastýrinum, sum hevur virkað síðan 1. januar 2013 og til 1. januar 2016</vt:lpstr>
      <vt:lpstr>Nýggja skúlastýrið, sum tók við 1. januar 2017</vt:lpstr>
      <vt:lpstr>Heimildir hjá skúlastýrinum</vt:lpstr>
      <vt:lpstr>Framhald....</vt:lpstr>
      <vt:lpstr>Virksemið hjá skúlastýrinum í 2016</vt:lpstr>
      <vt:lpstr>Framhald.......</vt:lpstr>
      <vt:lpstr>Nýggja leiðslan í Tvøroyrar- og Trongisvágs skúla</vt:lpstr>
      <vt:lpstr>Fráfaringarhald</vt:lpstr>
      <vt:lpstr>Fráfaringarhald</vt:lpstr>
      <vt:lpstr>Hvat hava vit fundast um og hvat er komið burturúr?</vt:lpstr>
      <vt:lpstr> Dømi um skrá til ein fund. Skráin til skúlastýrisfund 11/4-2016</vt:lpstr>
      <vt:lpstr>Framhald....</vt:lpstr>
      <vt:lpstr>Fundarfrágreiðingin nr. 103</vt:lpstr>
      <vt:lpstr>Framhald......</vt:lpstr>
      <vt:lpstr>Nøkur ítøkilig úrslit av miðvísa arbeiðnum hjá skúlastýrinum</vt:lpstr>
      <vt:lpstr>Útiskúlastovan</vt:lpstr>
      <vt:lpstr>Meginreglur fyri samstarv millum heim og skúla, sum vit í felag hava gjørt (§ 53 í Løgtinglóg nr. 125)</vt:lpstr>
      <vt:lpstr>Meginreglur fyri fráboðan um úrtøku næminganna av undirvísingini, sum vit hava gjørt í felag (§ 53 í Løgtingslóg nr. 125)</vt:lpstr>
      <vt:lpstr>Framhald.....</vt:lpstr>
      <vt:lpstr>Nýggi skúlakøkurin</vt:lpstr>
      <vt:lpstr>Trivnaðarbólkurin</vt:lpstr>
      <vt:lpstr>Trivnaðarbólkurin</vt:lpstr>
      <vt:lpstr>Bókasavnið áðrenn</vt:lpstr>
      <vt:lpstr>Bókasavnið við partvíst nýggjum innbúgvi</vt:lpstr>
      <vt:lpstr>Trivnaður í ganginum</vt:lpstr>
      <vt:lpstr>Trivnaður í fimleikahøllini</vt:lpstr>
      <vt:lpstr>Trivnaður í fimleikahøllini</vt:lpstr>
      <vt:lpstr>Trivnaðardagur</vt:lpstr>
      <vt:lpstr>Trivnaðardagur</vt:lpstr>
      <vt:lpstr>Skúlastýrið tók í 2016 stig til at skipa eitt foreldraráð </vt:lpstr>
      <vt:lpstr>Faldari um uppgávurnar hjá foreldraumboðum.</vt:lpstr>
      <vt:lpstr>Foreldraumboðini í skúlastýrinum hava gjørt faldaran.</vt:lpstr>
      <vt:lpstr>Faldarin</vt:lpstr>
      <vt:lpstr>Nýggja heimasíðan</vt:lpstr>
      <vt:lpstr>Skúlastýrið og heimasíðan</vt:lpstr>
      <vt:lpstr>Nýggja, snøgga heimasíðan</vt:lpstr>
      <vt:lpstr>Nýggja, livandi heimasíðan</vt:lpstr>
      <vt:lpstr>Serstakt skúlatilboð í Tvøroyrar skúla</vt:lpstr>
      <vt:lpstr>Samstarv og álit</vt:lpstr>
      <vt:lpstr>Samstarv og álit</vt:lpstr>
      <vt:lpstr>Takk fyri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Árliga ársfrágreiðingin hjá skúlastýrinum fyri 2016</dc:title>
  <dc:creator>Súsanna Bertholdsen</dc:creator>
  <cp:lastModifiedBy>Stjórin</cp:lastModifiedBy>
  <cp:revision>31</cp:revision>
  <dcterms:created xsi:type="dcterms:W3CDTF">2017-01-16T13:58:48Z</dcterms:created>
  <dcterms:modified xsi:type="dcterms:W3CDTF">2017-02-13T08:58:39Z</dcterms:modified>
</cp:coreProperties>
</file>